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56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91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47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68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548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1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454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827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66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7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957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4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881749-A6BC-4F78-ABD6-FAF134A84936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13AC84-D3CD-45AA-8464-C12CBD024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09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E8477-C0DF-8EC5-4C00-BC9DD16AEE0B}"/>
              </a:ext>
            </a:extLst>
          </p:cNvPr>
          <p:cNvSpPr txBox="1"/>
          <p:nvPr/>
        </p:nvSpPr>
        <p:spPr>
          <a:xfrm>
            <a:off x="2214243" y="0"/>
            <a:ext cx="4715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Spring (MAM) Drought Chart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F1E29A-4947-458A-CD39-2CB8EB454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5804716"/>
              </p:ext>
            </p:extLst>
          </p:nvPr>
        </p:nvGraphicFramePr>
        <p:xfrm>
          <a:off x="170688" y="506944"/>
          <a:ext cx="8802627" cy="630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2616">
                  <a:extLst>
                    <a:ext uri="{9D8B030D-6E8A-4147-A177-3AD203B41FA5}">
                      <a16:colId xmlns:a16="http://schemas.microsoft.com/office/drawing/2014/main" val="3239605922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3166118276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219490737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941954831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1165229448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3334232687"/>
                    </a:ext>
                  </a:extLst>
                </a:gridCol>
              </a:tblGrid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City, County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D0</a:t>
                      </a:r>
                    </a:p>
                  </a:txBody>
                  <a:tcPr>
                    <a:solidFill>
                      <a:srgbClr val="FC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D1</a:t>
                      </a:r>
                    </a:p>
                  </a:txBody>
                  <a:tcPr>
                    <a:solidFill>
                      <a:srgbClr val="FFD07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D2</a:t>
                      </a:r>
                    </a:p>
                  </a:txBody>
                  <a:tcPr>
                    <a:solidFill>
                      <a:srgbClr val="E4950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D3</a:t>
                      </a:r>
                    </a:p>
                  </a:txBody>
                  <a:tcPr>
                    <a:solidFill>
                      <a:srgbClr val="E304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D4</a:t>
                      </a:r>
                    </a:p>
                  </a:txBody>
                  <a:tcPr>
                    <a:solidFill>
                      <a:srgbClr val="7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665979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Albany, Gentry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8.24”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7.35”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76271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Auxvasse, Audrain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9.48”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8.55”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7.12”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6.36”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5.42”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02102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Brunswick, Carroll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9.11”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8.22”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6.87”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6.14”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5.25”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47465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Cardwell,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11.95”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10.79”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9.03”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8.07”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6.91”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46639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Charleston, Mississippi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11.47”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10.28”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8.50”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7.54”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6.38”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29510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Clarkton,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11.95”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10.86”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9.19”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8.27”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7.16”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478158"/>
                  </a:ext>
                </a:extLst>
              </a:tr>
              <a:tr h="538480">
                <a:tc>
                  <a:txBody>
                    <a:bodyPr/>
                    <a:lstStyle/>
                    <a:p>
                      <a:r>
                        <a:rPr lang="en-US" sz="1500" dirty="0"/>
                        <a:t>Columbia-Sanborn Field,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9.70”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8.69”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7.17”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6.36”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5.37”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213785"/>
                  </a:ext>
                </a:extLst>
              </a:tr>
              <a:tr h="538480">
                <a:tc>
                  <a:txBody>
                    <a:bodyPr/>
                    <a:lstStyle/>
                    <a:p>
                      <a:r>
                        <a:rPr lang="en-US" sz="1500" dirty="0"/>
                        <a:t>Columbia-South Farms,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9.85”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8.81”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7.25”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6.41”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5.40”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22990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Cook Station, Crawford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10.56”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9.34”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7.53”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6.57”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5.43”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97136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Corning, Atchison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7.38”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6.56”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5.33”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4.68”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3.90”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0458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Delta, Cape Girardeau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11.58”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10.08”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7.88”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6.74”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5.41”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471447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 err="1"/>
                        <a:t>Glennonville</a:t>
                      </a:r>
                      <a:r>
                        <a:rPr lang="en-US" sz="1500" dirty="0"/>
                        <a:t>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11.31”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8.41”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7.48”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6.34”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414910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Hayward,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12.11”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10.97”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9.23”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8.28”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7.13”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996517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Lamar, Barton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10.87”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9.64”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7.80”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6.82”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5.66”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95217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 err="1"/>
                        <a:t>Linneus</a:t>
                      </a:r>
                      <a:r>
                        <a:rPr lang="en-US" sz="1500" dirty="0"/>
                        <a:t>, Linn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8.62”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7.64”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6.18”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5.41”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4.49”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71856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Monroe City, Monroe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8.60”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7.69”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6.32”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5.58”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113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Novelty, Knox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8.99”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7.93”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6.36”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5.53”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4.54”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255389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Portageville,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12.22”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11.07”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9.33”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8.38”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7.22”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1165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St. Joseph, Buchanan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8.84”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8.09”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6.95”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6.31”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5.54”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64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0932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270B1-8135-DBDD-206C-DC4F785685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A78CFA-B126-8099-D7FE-807477C2C0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C480FC-08F1-878D-5185-8535B2AAB0F4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D9EDE3-AA95-CBDA-4767-0C4C80D61771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A8794A-C132-10C3-D152-B182F6D65FBF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740037-3884-42E8-AFE9-6962AEE6669C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6C9BCE0-38CB-B7A7-1804-DE56B9B3DD0A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6A0001-AE58-A8CE-F6CF-25E15D6C3EA3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332C3DF-B642-E135-9C31-59BB30E26A02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6EA791-8E20-CA67-19C8-916AED6BA541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3E747B1-4273-6173-982E-1EE7B1FE838C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3192616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0C6D9D-7223-8974-861F-B04565F2B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1350BB-7C91-BE23-9FF4-2AC73C591B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C7ED11-EA35-699C-D482-B4850868287B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7ED64F-1ABD-D55A-6B0A-7C46D781EF2D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BB33BE-0483-4354-3829-FFF3290E33D0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B232AB-599B-D05E-5F1C-CF5D88995242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54E1-2A49-AC6A-4BCA-43160D5D2FD0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EE2FED-D922-3546-1470-E689F0CB5445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40DE107-B79A-AE58-EC0C-C50005E7CAF2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04D9CE-3A33-661D-D3FD-1E5F39CB114D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05585B-75A6-34B2-7CD9-1224CB354863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349619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257E8-8571-7A63-5317-F6A95A8A4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52F2E2-35E4-D2C2-721D-4E97928F96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37C8AF-4678-7359-D1B9-ECB13B551D61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9139E2-2CE5-8198-9E6D-770E830D435B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B631CF-1202-7B54-62BC-00E7D4D580F6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3C989D-9A7C-AD54-3C17-55AB5FCC5DC9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7F0188-AF40-0FC1-0DF4-B749D6B8CB9B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81B8BD-641D-D335-62E0-AF5275FBE392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EAE2BD-0CE7-CC03-5AFA-E9CC66492FF6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AC7620-728C-D20A-ECBC-B3E9D92D3A47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43207FA-7C21-4009-F8EB-4808CF449389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3697746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4915E-DBBA-339F-A98D-6DEC2180E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A16CD6-D117-B35D-83FB-01B03D9595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73F4CF-0C16-5D4E-E134-489EB8788C36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F4F3ED-F276-18AA-AE69-9E0405027CEE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384996-2AEA-B83D-A316-B4FF0759DF31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2FA18-5883-5247-CD01-7762795F9EE6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08CB2F-8BD3-9914-1F71-97D618B334AB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46F589-58A1-C0C7-680E-72AB113DAF5A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D5B2E0-934E-F366-ADA4-167EA1A6155F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BA60BE-FD27-6105-7BE5-4A8B031C5980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97C828-99AF-A3B9-9B1B-89CD369EDF9C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2298895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04993-4C37-F8EE-64C2-7787D0122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FC7726-6DB3-2583-828C-C7D1AE996B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FBA6A1-5B79-6B2E-FE87-DE897C8D9B91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C054F1-181B-FEA2-33CF-7C96EDDD27BE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D5238B-55CB-B0FE-A853-F39584F67EA7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B957FB-A6B2-5753-1F77-A4192ECBEC8C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59D053-3E76-5F6F-B372-5BA252CA4BCB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0056A9-1F00-E5FB-A265-6C0312DBA4B1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AB1A78-677B-2B0D-C2AF-B543EB623404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785A4F2-3407-601E-D13F-2B16157FB128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BB20CD-DEF3-8761-3FD2-1F2315BBA495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2338630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68B9F-AFA1-AB48-AF2D-967307680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EAF271-3103-6713-9D39-AD0A424F03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A6757A-9160-91B6-DE92-813F73E65EB8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B8FE7F-6B0B-54DE-381B-02071611DB73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52822F-E8D2-CB3D-8B86-621A428B72FC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53CF70-35CD-BADD-0CF4-D05CDFB6E673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C525F5-4E46-E0A7-853C-B429F566AE05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00779B-3D9E-0A1A-3A3D-A38393B251B0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BCDE27-A539-2778-5069-5F17411D0471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E015F4D-AEDA-7308-EA68-540EA73BD9DB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1B0D768-101E-954F-4097-50A235DB0897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3286063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232D8-6D09-6155-4482-1F7E1A3B6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30CA22-AAC0-5241-5EE9-AB8A504427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228E1D-CE42-AE48-E0C2-139CCCE0361A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6B9379-B59C-FADC-49F1-36C42F80F03B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99A823-F261-C787-C508-6835AFDE1DEB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D99BB6-DEA3-74F7-EB44-51E3C0D50EC0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BCD8D4-7EF6-C727-1C38-3A78081B768E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2A53EE-3D44-FFAA-F0CC-0FD1E2950B1A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C1CF18-300C-CE73-E5C0-4EF4E865B354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E77D06-A4C6-52BF-29B1-3FE5C733A753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6451B3-CE02-0385-9EC9-F6EDA1F342BF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938227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AFAD0F-C3B0-5838-F876-243777A47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346C75-3D27-D7B9-5C49-C93A1D42B0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172586-71CE-5061-4795-B690CC4C53B2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CFBA01-6CB6-2D5C-D674-202422821B7B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DF55E2-3CC9-D0DD-3400-57EBBD30257B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7081D8-31EE-B639-D2CE-18AA9A842EF7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02F643-A4F7-9BD9-9512-27D804DA7B7D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13B79E-62BA-CFCE-BD41-A31A8EFB409A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AD2E5D8-066D-DC1C-D314-2FFA78E27B66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CA8875B-B912-F25D-B390-B423737877D4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0F4C033-8360-C8CA-E8AA-B3FC43B1133C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2484201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3A027-1A05-9DD9-86EC-B488F6CBB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0D69B7-CCA3-83BD-3DB2-A221B592AF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65EEFC-620D-9494-4EAF-64ACD1AB7954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606317-E9B0-2E67-5938-3E01E56DD545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419C61-A531-4EA2-1E03-D901542EB5AE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B1AE65-E21B-A4AA-DCFA-B4965F651F87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C7E993-C440-A24A-4571-0B810BAD366F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011EF3-3B94-D55E-F550-17F30B281752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0F3216-B556-FE8C-9050-443E35477B8F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F0958A-4828-574E-8781-92F9FA52C27D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2A1A6CB-0493-BC8E-7ADA-9AB79ECD4FA2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33294581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A875E-9B2B-CF3F-9A50-3F8A59B60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94B37B-ECC4-8E93-9575-A14D27C7C3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2A1ABE-CEA9-FEA7-5038-625033EC51F3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A77872-CE83-62A6-151B-C118499EF51D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55CC63-9C63-7CC4-3DF0-DB54C7FD72FD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504ECA-FD19-44CA-9F8E-158C94B29D87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D77BC45-DF7A-E71F-DAED-7744498564AE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00D64A-BFFA-3C0C-36EE-98D786962224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70880A0-76B7-4010-8FED-DCED4B3DB341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C2121E-1B42-72AC-C6B6-9CAEC4F36881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239E9E-59BA-091C-B9F0-19CB285926C3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951292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E8477-C0DF-8EC5-4C00-BC9DD16AEE0B}"/>
              </a:ext>
            </a:extLst>
          </p:cNvPr>
          <p:cNvSpPr txBox="1"/>
          <p:nvPr/>
        </p:nvSpPr>
        <p:spPr>
          <a:xfrm>
            <a:off x="2209881" y="0"/>
            <a:ext cx="4724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Summer (JJA) Drought Chart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F1E29A-4947-458A-CD39-2CB8EB454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6197969"/>
              </p:ext>
            </p:extLst>
          </p:nvPr>
        </p:nvGraphicFramePr>
        <p:xfrm>
          <a:off x="170688" y="506944"/>
          <a:ext cx="8802627" cy="630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2616">
                  <a:extLst>
                    <a:ext uri="{9D8B030D-6E8A-4147-A177-3AD203B41FA5}">
                      <a16:colId xmlns:a16="http://schemas.microsoft.com/office/drawing/2014/main" val="3239605922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3166118276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219490737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941954831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1165229448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3334232687"/>
                    </a:ext>
                  </a:extLst>
                </a:gridCol>
              </a:tblGrid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City, County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D0</a:t>
                      </a:r>
                    </a:p>
                  </a:txBody>
                  <a:tcPr>
                    <a:solidFill>
                      <a:srgbClr val="FC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D1</a:t>
                      </a:r>
                    </a:p>
                  </a:txBody>
                  <a:tcPr>
                    <a:solidFill>
                      <a:srgbClr val="FFD07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D2</a:t>
                      </a:r>
                    </a:p>
                  </a:txBody>
                  <a:tcPr>
                    <a:solidFill>
                      <a:srgbClr val="E4950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D3</a:t>
                      </a:r>
                    </a:p>
                  </a:txBody>
                  <a:tcPr>
                    <a:solidFill>
                      <a:srgbClr val="E304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D4</a:t>
                      </a:r>
                    </a:p>
                  </a:txBody>
                  <a:tcPr>
                    <a:solidFill>
                      <a:srgbClr val="7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665979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Albany, Gentry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10.29”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9.18”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7.52”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6.63”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5.56”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76271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Auxvasse, Audrain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10.19”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8.99”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7.21”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6.26”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5.15”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02102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Brunswick, Carroll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11.45”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10.35”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8.68”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7.77”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6.66”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47465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Cardwell,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8.55”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7.78”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6.60”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5.95”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5.17”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46639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Charleston, Mississippi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8.35”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7.42”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6.04”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5.30”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4.42”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29510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Clarkton,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7.62”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6.85”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5.67”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5.04”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4.28”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478158"/>
                  </a:ext>
                </a:extLst>
              </a:tr>
              <a:tr h="538480">
                <a:tc>
                  <a:txBody>
                    <a:bodyPr/>
                    <a:lstStyle/>
                    <a:p>
                      <a:r>
                        <a:rPr lang="en-US" sz="1500" dirty="0"/>
                        <a:t>Columbia-Sanborn Field,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9.81”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8.60”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6.82”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5.89”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4.79”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213785"/>
                  </a:ext>
                </a:extLst>
              </a:tr>
              <a:tr h="538480">
                <a:tc>
                  <a:txBody>
                    <a:bodyPr/>
                    <a:lstStyle/>
                    <a:p>
                      <a:r>
                        <a:rPr lang="en-US" sz="1500" dirty="0"/>
                        <a:t>Columbia-South Farms,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9.76”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8.57”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6.81”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5.89”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4.81”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22990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Cook Station, Crawford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9.69”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8.99”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7.90”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7.29”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6.53”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97136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Corning, Atchison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9.53”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8.66”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7.31”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6.58”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5.69”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0458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Delta, Cape Girardeau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9.26”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8.21”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6.63”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5.79”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4.80”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471447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 err="1"/>
                        <a:t>Glennonville</a:t>
                      </a:r>
                      <a:r>
                        <a:rPr lang="en-US" sz="1500" dirty="0"/>
                        <a:t>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7.06”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6.19”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4.91”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4.23”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3.44”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414910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Hayward,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7.98”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7.06”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5.68”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4.95”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4.08”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996517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Lamar, Barton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10.13”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9.16”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7.70”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6.91”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5.94”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95217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 err="1"/>
                        <a:t>Linneus</a:t>
                      </a:r>
                      <a:r>
                        <a:rPr lang="en-US" sz="1500" dirty="0"/>
                        <a:t>, Linn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10.58”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9.43”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7.71”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6.79”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5.68”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71856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Monroe City, Monroe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9.78”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8.78”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7.27”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6.45”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5.47”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113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Novelty, Knox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10.06”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8.78”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6.90”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5.92”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4.78”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255389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Portageville,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7.76”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6.81”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5.42”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4.69”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3.83”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1165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St. Joseph, Buchanan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10.79”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9.61”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7.85”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6.91”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5.78”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64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15698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ACD69-4A4A-5270-5CCC-458F01F4C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3846C0-9A19-4F37-02C6-E1414461A5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FF53DC-58C6-E563-A818-32AD2B43B08F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51927F-16CE-555A-DAF3-21A46CA7FF43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24DAB36-DBC2-0FBC-BB16-A0D94EEB69DC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941D41-BF3A-BE2A-5118-8B67D0B01D45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412923-99A1-7340-34E2-D47E83DE6E72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AE46FD-5D6A-DE6D-A8B5-83207E6CE4A8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14FD577-57D8-0120-38D8-3D47FCE7217A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0E1626-48F3-B237-C5A8-B5BFE5BE5886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BFB606-C2CA-DF51-B9AA-F78C8CA80D4D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761152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D7E3E-A0D4-50A9-1F80-5E4F5EEFC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CFD5E8-C6FF-16B1-D988-C751FAB3C2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A195B6-53F3-6F81-4057-8301AA9CFFA6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6813C6-0F15-0810-6612-92E9975A01F7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A55074-0AB6-CE89-BA67-89DC405F2229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FC8083-7BB0-1FB1-9248-256A62A8C7C7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677C47-F537-DE7C-F739-ABCC31AC8AA0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8890DB-2639-94B1-01B4-F23F602AFBEF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E600E1-935C-2A8B-48FF-DC3ABC4353E7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B661D0-00FD-D329-9781-F3F5C3BBA5A1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5CE68D1-796D-1BBA-9922-1C6B813DAD00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26839213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490D03-F554-8907-D58E-9B3B7A04F5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B56439-A4BB-27F4-1E64-CBD0688319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DDB2BD-E6BD-F6D6-31EA-4B0947B87C0C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DEEFE8-8ABE-DB41-169A-062EEB5B9615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CAE6D1-FD25-39B5-3FAB-732C0EAF19C3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3402C2-8369-F588-35B0-03B88C7837E2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2ED3BE-9917-B184-DA7C-E8256A7599C4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2CBF6B-67D2-BEB6-4BFA-6ABDA091E473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951801-C2A8-F299-A4F3-076A1DD90607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703AD3B-AC8C-AEFD-F81D-064FBA47531F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3C4A967-CC2A-344C-4FAC-37B5AF8177BB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2681381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C57E3E-67FA-DFF6-428F-CC052E928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2C0370-D1CA-B895-CD17-53C40B7594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7881F6-5E5D-CCAB-5CAC-187268216680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188D4B-2644-4680-64C4-6B01B2AB8E0E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335A60-5017-C6FB-825D-6464555BB714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3FBCA1-859F-981C-3DAF-1DB8917426BB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51A54F-918B-B462-2E7C-57B6FC4FE609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7FA9446-ED31-3D04-1DBD-FBA729285804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DEAFFD6-E46B-7E93-D6C2-B60B2A8C20AB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BFF434-DF30-5FC2-E13E-9238E104BF4A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8B0D8A-55A4-D69C-96E4-2ED6B6C55B64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2616102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E8477-C0DF-8EC5-4C00-BC9DD16AEE0B}"/>
              </a:ext>
            </a:extLst>
          </p:cNvPr>
          <p:cNvSpPr txBox="1"/>
          <p:nvPr/>
        </p:nvSpPr>
        <p:spPr>
          <a:xfrm>
            <a:off x="2231076" y="0"/>
            <a:ext cx="4681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Autum (SON) Drought Chart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F1E29A-4947-458A-CD39-2CB8EB454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141831"/>
              </p:ext>
            </p:extLst>
          </p:nvPr>
        </p:nvGraphicFramePr>
        <p:xfrm>
          <a:off x="170688" y="506944"/>
          <a:ext cx="8802627" cy="630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2616">
                  <a:extLst>
                    <a:ext uri="{9D8B030D-6E8A-4147-A177-3AD203B41FA5}">
                      <a16:colId xmlns:a16="http://schemas.microsoft.com/office/drawing/2014/main" val="3239605922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3166118276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219490737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941954831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1165229448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3334232687"/>
                    </a:ext>
                  </a:extLst>
                </a:gridCol>
              </a:tblGrid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City, County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D0</a:t>
                      </a:r>
                    </a:p>
                  </a:txBody>
                  <a:tcPr>
                    <a:solidFill>
                      <a:srgbClr val="FC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D1</a:t>
                      </a:r>
                    </a:p>
                  </a:txBody>
                  <a:tcPr>
                    <a:solidFill>
                      <a:srgbClr val="FFD07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D2</a:t>
                      </a:r>
                    </a:p>
                  </a:txBody>
                  <a:tcPr>
                    <a:solidFill>
                      <a:srgbClr val="E4950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D3</a:t>
                      </a:r>
                    </a:p>
                  </a:txBody>
                  <a:tcPr>
                    <a:solidFill>
                      <a:srgbClr val="E304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D4</a:t>
                      </a:r>
                    </a:p>
                  </a:txBody>
                  <a:tcPr>
                    <a:solidFill>
                      <a:srgbClr val="7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665979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Albany, Gentry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5.67”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5.08”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4.19”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3.72”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3.14”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76271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Auxvasse, Audrain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6.50”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5.77”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4.70”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4.12”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3.44”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02102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Brunswick, Carroll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6.72”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6.26”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5.54”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5.14”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4.63”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47465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Cardwell,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8.46”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7.46”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5.97”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5.19”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4.26”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46639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Charleston, Mississippi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8.05”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7.06”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5.61”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4.85”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3.95”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29510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Clarkton,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8.11”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7.07”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5.56”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4.77”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3.84”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478158"/>
                  </a:ext>
                </a:extLst>
              </a:tr>
              <a:tr h="538480">
                <a:tc>
                  <a:txBody>
                    <a:bodyPr/>
                    <a:lstStyle/>
                    <a:p>
                      <a:r>
                        <a:rPr lang="en-US" sz="1500" dirty="0"/>
                        <a:t>Columbia-Sanborn Field,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7.28”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6.54”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5.42”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4.82”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4.09”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213785"/>
                  </a:ext>
                </a:extLst>
              </a:tr>
              <a:tr h="538480">
                <a:tc>
                  <a:txBody>
                    <a:bodyPr/>
                    <a:lstStyle/>
                    <a:p>
                      <a:r>
                        <a:rPr lang="en-US" sz="1500" dirty="0"/>
                        <a:t>Columbia-South Farms,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7.17”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6.40”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5.25”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4.63”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3.89”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22990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Cook Station, Crawford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7.27”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6.41”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5.13”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4.46”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3.67”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97136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Corning, Atchison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5.10”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4.54”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3.69”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3.24”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2.71”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0458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Delta, Cape Girardeau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8.30”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7.37”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5.99”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5.25”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4.38”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471447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 err="1"/>
                        <a:t>Glennonville</a:t>
                      </a:r>
                      <a:r>
                        <a:rPr lang="en-US" sz="1500" dirty="0"/>
                        <a:t>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7.80”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6.79”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5.31”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4.54”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3.65”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414910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Hayward,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8.55”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7.44”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5.81”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4.97”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3.98”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996517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Lamar, Barton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7.68”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6.97”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5.90”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5.31”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4.60”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95217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 err="1"/>
                        <a:t>Linneus</a:t>
                      </a:r>
                      <a:r>
                        <a:rPr lang="en-US" sz="1500" dirty="0"/>
                        <a:t>, Linn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6.50”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5.84”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4.83”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4.29”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3.64”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71856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Monroe City, Monroe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6.70”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5.91”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4.75”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4.14”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3.41”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113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Novelty, Knox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7.19”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6.47”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5.39”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4.80”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4.09”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255389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Portageville,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8.44”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7.27”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5.59”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4.72”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3.72”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1165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St. Joseph, Buchanan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6.26”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5.72”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4.88”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4.42”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3.86”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64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1385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E8477-C0DF-8EC5-4C00-BC9DD16AEE0B}"/>
              </a:ext>
            </a:extLst>
          </p:cNvPr>
          <p:cNvSpPr txBox="1"/>
          <p:nvPr/>
        </p:nvSpPr>
        <p:spPr>
          <a:xfrm>
            <a:off x="2308531" y="0"/>
            <a:ext cx="4526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Winter (DJF) Drought Chart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F1E29A-4947-458A-CD39-2CB8EB454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640876"/>
              </p:ext>
            </p:extLst>
          </p:nvPr>
        </p:nvGraphicFramePr>
        <p:xfrm>
          <a:off x="170688" y="506944"/>
          <a:ext cx="8802631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2616">
                  <a:extLst>
                    <a:ext uri="{9D8B030D-6E8A-4147-A177-3AD203B41FA5}">
                      <a16:colId xmlns:a16="http://schemas.microsoft.com/office/drawing/2014/main" val="3239605922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3166118276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219490737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941954831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1165229448"/>
                    </a:ext>
                  </a:extLst>
                </a:gridCol>
                <a:gridCol w="1232003">
                  <a:extLst>
                    <a:ext uri="{9D8B030D-6E8A-4147-A177-3AD203B41FA5}">
                      <a16:colId xmlns:a16="http://schemas.microsoft.com/office/drawing/2014/main" val="3334232687"/>
                    </a:ext>
                  </a:extLst>
                </a:gridCol>
              </a:tblGrid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City, County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D0</a:t>
                      </a:r>
                    </a:p>
                  </a:txBody>
                  <a:tcPr>
                    <a:solidFill>
                      <a:srgbClr val="FC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D1</a:t>
                      </a:r>
                    </a:p>
                  </a:txBody>
                  <a:tcPr>
                    <a:solidFill>
                      <a:srgbClr val="FFD07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D2</a:t>
                      </a:r>
                    </a:p>
                  </a:txBody>
                  <a:tcPr>
                    <a:solidFill>
                      <a:srgbClr val="E4950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D3</a:t>
                      </a:r>
                    </a:p>
                  </a:txBody>
                  <a:tcPr>
                    <a:solidFill>
                      <a:srgbClr val="E304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D4</a:t>
                      </a:r>
                    </a:p>
                  </a:txBody>
                  <a:tcPr>
                    <a:solidFill>
                      <a:srgbClr val="7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665979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Albany, Gentry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1.79”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1.49”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1.08”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0.88”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0.65”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76271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Auxvasse, Audrain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4.20”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3.65”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2.86”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2.44”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1.96”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02102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Brunswick, Carroll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2.89”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2.45”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1.82”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1.50”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1.15”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47465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Cardwell,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9.49”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8.49”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7.00”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6.19”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5.23”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46639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Charleston, Mississippi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9.41”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8.55”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7.25”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6.54”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5.67”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29510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Clarkton,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9.44”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8.46”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6.98”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6.19”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5.24”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478158"/>
                  </a:ext>
                </a:extLst>
              </a:tr>
              <a:tr h="538480">
                <a:tc>
                  <a:txBody>
                    <a:bodyPr/>
                    <a:lstStyle/>
                    <a:p>
                      <a:r>
                        <a:rPr lang="en-US" sz="1500" dirty="0"/>
                        <a:t>Columbia-Sanborn Field,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4.18”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3.62”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2.82”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2.40”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1.92”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213785"/>
                  </a:ext>
                </a:extLst>
              </a:tr>
              <a:tr h="538480">
                <a:tc>
                  <a:txBody>
                    <a:bodyPr/>
                    <a:lstStyle/>
                    <a:p>
                      <a:r>
                        <a:rPr lang="en-US" sz="1500" dirty="0"/>
                        <a:t>Columbia-South Farms, Boone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4.16”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3.61”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2.81”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2.40”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1.92”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822990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Cook Station, Crawford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5.71”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5.06”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4.08”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3.56”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2.95”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971368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Corning, Atchison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1.64”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1.36”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0.98”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0.79”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0.58”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0458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Delta, Cape Girardeau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8.15”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7.27”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5.96”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5.26”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4.42”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471447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 err="1"/>
                        <a:t>Glennonville</a:t>
                      </a:r>
                      <a:r>
                        <a:rPr lang="en-US" sz="1500" dirty="0"/>
                        <a:t>, Dunklin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9.02”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8.10”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6.72”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5.98”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5.08”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414910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Hayward,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10.13”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9.28”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7.97”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7.25”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6.36”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996517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Lamar, Barton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4.14”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3.61”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2.85”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2.44”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1.98”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95217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 err="1"/>
                        <a:t>Linneus</a:t>
                      </a:r>
                      <a:r>
                        <a:rPr lang="en-US" sz="1500" dirty="0"/>
                        <a:t>, Linn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2.94”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2.55”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1.99”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1.69”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1.35”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71856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Monroe City, Monroe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3.73”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3.24”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2.53”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2.16”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1.73”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1135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Novelty, Knox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3.37”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2.92”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2.27”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1.94”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1.54”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255389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Portageville, Pemiscot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10.53”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9.64”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8.27”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7.51”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6.58”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11651"/>
                  </a:ext>
                </a:extLst>
              </a:tr>
              <a:tr h="314960">
                <a:tc>
                  <a:txBody>
                    <a:bodyPr/>
                    <a:lstStyle/>
                    <a:p>
                      <a:r>
                        <a:rPr lang="en-US" sz="1500" dirty="0"/>
                        <a:t>St. Joseph, Buchanan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1.93”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1.58”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1.11”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0.88”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0.63”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64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8340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6C94B7-7B46-9B81-2435-D4301CE028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603" t="540" r="-10603" b="540"/>
          <a:stretch>
            <a:fillRect/>
          </a:stretch>
        </p:blipFill>
        <p:spPr>
          <a:xfrm>
            <a:off x="120988" y="696956"/>
            <a:ext cx="2532888" cy="1856232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28FC6-969E-A6B1-6612-55121EBEF9A0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6A5E95-F4AB-E534-9DAC-9A88FBB76718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634C6A-DC1A-9F10-70AD-7D4B7E128B80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DE68B4-43EE-491E-4D5F-9C6BDC993B59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AADA61-77A2-ECFD-59AC-8CC3B7EBD542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335BDE-1249-22C2-86E7-A65FC1DEB2F8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A4DE06-B4D9-B2C1-4854-C39A04B1B5D3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039F8C-B57B-7C95-3519-8A094D6D4FDD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30B2FE-127C-BA53-DCA5-66DB69D3CC15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1935604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97E511-C839-1642-AA07-6E3CE0DC3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5E22229-4BC8-59BC-7599-1AB671D584FD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Auxvasse, Audrain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373630-FCEC-4275-CB14-79477BAFBD3D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813DC2-1776-4913-6B82-0C49003351B6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411A20-6360-C383-8C79-AC028F564954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B0C0CA-A891-6D46-2C90-265313F2AB09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7A3641-0A3C-3C6A-42FC-62FEE3094F6F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E734A1-6709-004B-9D9F-2513CFA9DA39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4981B9-2C49-2A25-C237-ACEA8ED0963C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EF8B0C7-8858-8913-13CE-0357AD0960F2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25D7AD-AE04-ACD7-FCA6-DA030DAFE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264" r="-11264"/>
          <a:stretch>
            <a:fillRect/>
          </a:stretch>
        </p:blipFill>
        <p:spPr>
          <a:xfrm>
            <a:off x="120988" y="696956"/>
            <a:ext cx="2532888" cy="1856232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27434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D3F8E7-2C3E-FBB5-B46D-23255886E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DCCA73-CBD1-EDB7-E199-7AA02C6330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76C0DA-2080-7F55-4537-804D5029A17A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CAE36A-E876-703E-8DD4-F442BF9137DB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CDA0BD-CD35-B22E-8A1D-DD33F88CB42F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CA4813-3861-5C54-3F5A-F621B02702F7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2D2373-30B9-3C84-C9C9-BDF574C2C277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A73DB3-054E-3DD9-74A3-B7E2401DF4CE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49FBC0-13DE-0FDC-E81B-F51444F099EE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F30F29-3FF2-DDE5-5F1C-D947424DA2AF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9F7FB1-7C27-6E8D-C79F-4EF19DE3B799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1779172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CC7C0-FB4A-B81D-F58E-EEDE6A8F9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221506-2F5B-8D88-D120-D46975F3D9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EEDDFC-453B-4125-BEB2-91772238C15A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E4210C-DDAF-53A8-7CFC-2A579D44EF6D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65DCA9-37AD-2CC9-3709-CCB27B20DF4C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35ED08-5194-E8F2-7DD0-4664478F71DB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357E8B-A809-139F-12F7-548CDB48B859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D1184F-1037-209B-D1A7-7533F3B43A76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1CE786-BA44-A2F1-3B0B-5E24DE779340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90507-33CD-4AFE-81C3-F7576286FB26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ADCE346-09E4-B37E-C94A-A2A6615361F2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444185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89D0B-7A2F-2AB0-8BD6-3C0529D2F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6B0EDB-543C-7BA5-0524-C7F0164E7E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7D5840-69FB-27FE-F965-A7F5B389789A}"/>
              </a:ext>
            </a:extLst>
          </p:cNvPr>
          <p:cNvSpPr txBox="1"/>
          <p:nvPr/>
        </p:nvSpPr>
        <p:spPr>
          <a:xfrm>
            <a:off x="120988" y="173736"/>
            <a:ext cx="8902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Albany, Gentry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5A603CE-C457-3F05-FDCD-8D0B39AE28B6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E4AD4A-AD0E-A82C-A9BE-31F590B0ED92}"/>
              </a:ext>
            </a:extLst>
          </p:cNvPr>
          <p:cNvSpPr/>
          <p:nvPr/>
        </p:nvSpPr>
        <p:spPr>
          <a:xfrm>
            <a:off x="120988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ED669B-79BF-4E70-52F9-AC5D2535C918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BD4BF9-1B17-A62A-02DC-868FEF4FFA0F}"/>
              </a:ext>
            </a:extLst>
          </p:cNvPr>
          <p:cNvSpPr/>
          <p:nvPr/>
        </p:nvSpPr>
        <p:spPr>
          <a:xfrm>
            <a:off x="3305556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0B7581-D342-3E05-1D97-4C1F490C984B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B905FE-A7F2-0F69-04E0-41101F0438AF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4D451F-439A-5F7B-FFDC-6AE3AF3859DB}"/>
              </a:ext>
            </a:extLst>
          </p:cNvPr>
          <p:cNvSpPr/>
          <p:nvPr/>
        </p:nvSpPr>
        <p:spPr>
          <a:xfrm>
            <a:off x="6490123" y="4762015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B6FD00-8029-BE15-B2C6-BF3C8532F3CF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3538326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</TotalTime>
  <Words>2189</Words>
  <Application>Microsoft Office PowerPoint</Application>
  <PresentationFormat>On-screen Show (4:3)</PresentationFormat>
  <Paragraphs>807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Schwent, Thomas</dc:creator>
  <cp:lastModifiedBy>Schwent, Thomas</cp:lastModifiedBy>
  <cp:revision>2</cp:revision>
  <dcterms:created xsi:type="dcterms:W3CDTF">2025-06-10T14:11:31Z</dcterms:created>
  <dcterms:modified xsi:type="dcterms:W3CDTF">2025-07-24T21:00:00Z</dcterms:modified>
</cp:coreProperties>
</file>

<file path=docProps/thumbnail.jpeg>
</file>